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9"/>
  </p:handoutMasterIdLst>
  <p:sldIdLst>
    <p:sldId id="265" r:id="rId2"/>
    <p:sldId id="258" r:id="rId3"/>
    <p:sldId id="272" r:id="rId4"/>
    <p:sldId id="263" r:id="rId5"/>
    <p:sldId id="267" r:id="rId6"/>
    <p:sldId id="266" r:id="rId7"/>
    <p:sldId id="260" r:id="rId8"/>
    <p:sldId id="259" r:id="rId9"/>
    <p:sldId id="273" r:id="rId10"/>
    <p:sldId id="257" r:id="rId11"/>
    <p:sldId id="264" r:id="rId12"/>
    <p:sldId id="274" r:id="rId13"/>
    <p:sldId id="271" r:id="rId14"/>
    <p:sldId id="270" r:id="rId15"/>
    <p:sldId id="262" r:id="rId16"/>
    <p:sldId id="256" r:id="rId17"/>
    <p:sldId id="261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8B34B-4602-4793-B924-8CE4E2B62196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1329B-079C-4F53-98E7-99766B283A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00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53482FE-F25A-4ACD-BB55-28DC5F3C0A47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C34BCD-A60A-4435-86E2-925C827671D1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0.wdp"/><Relationship Id="rId3" Type="http://schemas.openxmlformats.org/officeDocument/2006/relationships/image" Target="../media/image13.jpeg"/><Relationship Id="rId7" Type="http://schemas.microsoft.com/office/2007/relationships/hdphoto" Target="../media/hdphoto7.wdp"/><Relationship Id="rId12" Type="http://schemas.openxmlformats.org/officeDocument/2006/relationships/image" Target="../media/image18.jpeg"/><Relationship Id="rId17" Type="http://schemas.microsoft.com/office/2007/relationships/hdphoto" Target="../media/hdphoto12.wdp"/><Relationship Id="rId2" Type="http://schemas.openxmlformats.org/officeDocument/2006/relationships/image" Target="../media/image12.wm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microsoft.com/office/2007/relationships/hdphoto" Target="../media/hdphoto8.wdp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Spirit Journeys </a:t>
            </a:r>
            <a:r>
              <a:rPr lang="en-AU" dirty="0" smtClean="0"/>
              <a:t>Australia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AU" dirty="0" smtClean="0"/>
              <a:t>forging Authentic Christian Engagement </a:t>
            </a:r>
          </a:p>
          <a:p>
            <a:pPr algn="ctr"/>
            <a:r>
              <a:rPr lang="en-AU" dirty="0" smtClean="0"/>
              <a:t>at the heart of Australian community life</a:t>
            </a:r>
          </a:p>
          <a:p>
            <a:pPr algn="ctr"/>
            <a:r>
              <a:rPr lang="en-AU" dirty="0"/>
              <a:t>t</a:t>
            </a:r>
            <a:r>
              <a:rPr lang="en-AU" dirty="0" smtClean="0"/>
              <a:t>hrough </a:t>
            </a:r>
            <a:r>
              <a:rPr lang="en-AU" i="1" dirty="0" smtClean="0"/>
              <a:t>Desert Spirit Journeys </a:t>
            </a:r>
            <a:r>
              <a:rPr lang="en-AU" dirty="0" smtClean="0"/>
              <a:t>and </a:t>
            </a:r>
            <a:r>
              <a:rPr lang="en-AU" i="1" dirty="0" smtClean="0"/>
              <a:t>Makes You Wonder</a:t>
            </a:r>
            <a:endParaRPr lang="en-AU" i="1" dirty="0"/>
          </a:p>
        </p:txBody>
      </p:sp>
      <p:pic>
        <p:nvPicPr>
          <p:cNvPr id="5123" name="Picture 3" descr="P:\staff\irobinson\Pictures\Biblical\tabgha mosaic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" t="3527" r="1888" b="3909"/>
          <a:stretch/>
        </p:blipFill>
        <p:spPr bwMode="auto">
          <a:xfrm>
            <a:off x="2478024" y="1673352"/>
            <a:ext cx="3730752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8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304" y="136843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4"/>
                </a:solidFill>
              </a:rPr>
              <a:t>New Book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Burning Hope</a:t>
            </a:r>
            <a:endParaRPr lang="en-A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50"/>
          <a:stretch/>
        </p:blipFill>
        <p:spPr bwMode="auto">
          <a:xfrm>
            <a:off x="4873752" y="404664"/>
            <a:ext cx="33497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29000"/>
            <a:ext cx="7315200" cy="288036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A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Progressive Evangelical Road to Renewal</a:t>
            </a:r>
          </a:p>
          <a:p>
            <a:pPr marL="45720" indent="0">
              <a:buNone/>
            </a:pPr>
            <a:r>
              <a:rPr lang="en-A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by Mediacom Adelaide</a:t>
            </a:r>
          </a:p>
          <a:p>
            <a:pPr marL="45720" indent="0">
              <a:buNone/>
            </a:pPr>
            <a:endParaRPr lang="en-A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dirty="0" smtClean="0"/>
              <a:t>GOSPEL, CONTEXT, LEADERSHIP: 22 essays with charts and discussion questions</a:t>
            </a:r>
          </a:p>
          <a:p>
            <a:endParaRPr lang="en-US" i="1" dirty="0" smtClean="0"/>
          </a:p>
          <a:p>
            <a:pPr marL="45720" indent="0">
              <a:buNone/>
            </a:pPr>
            <a:r>
              <a:rPr lang="en-US" i="1" dirty="0" smtClean="0"/>
              <a:t>But </a:t>
            </a:r>
            <a:r>
              <a:rPr lang="en-US" i="1" dirty="0"/>
              <a:t>if I say, "I will not mention him or speak any more in his name," his word is in my heart like a fire, a fire shut up in my bones. I am weary of holding it in; indeed, I cannot.     </a:t>
            </a:r>
            <a:r>
              <a:rPr lang="en-AU" i="1" dirty="0"/>
              <a:t>Jeremiah 20.9 NIV</a:t>
            </a:r>
            <a:endParaRPr lang="en-AU" dirty="0"/>
          </a:p>
          <a:p>
            <a:endParaRPr lang="en-AU" dirty="0"/>
          </a:p>
        </p:txBody>
      </p:sp>
      <p:sp>
        <p:nvSpPr>
          <p:cNvPr id="5" name="5-Point Star 4"/>
          <p:cNvSpPr/>
          <p:nvPr/>
        </p:nvSpPr>
        <p:spPr>
          <a:xfrm rot="20145399">
            <a:off x="4071339" y="307750"/>
            <a:ext cx="914400" cy="914400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utoShape 2" descr="http://sitebuilder.yola.com/restricted_view/site_design/05aad081ef2d49b5bf79600d42244bbc/resources/BHo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4" descr="http://sitebuilder.yola.com/restricted_view/site_design/05aad081ef2d49b5bf79600d42244bbc/resources/BHop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88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00" y="404664"/>
            <a:ext cx="8925900" cy="1154097"/>
          </a:xfrm>
        </p:spPr>
        <p:txBody>
          <a:bodyPr>
            <a:normAutofit/>
          </a:bodyPr>
          <a:lstStyle/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 from Burning Hope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84783"/>
            <a:ext cx="7315200" cy="482457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Most evangelism today is a rusted old car. It reflects an old glory but can’t function well now. </a:t>
            </a:r>
            <a:endParaRPr lang="en-AU" dirty="0"/>
          </a:p>
          <a:p>
            <a:pPr marL="45720" indent="0">
              <a:buNone/>
            </a:pPr>
            <a:endParaRPr lang="en-AU" dirty="0"/>
          </a:p>
          <a:p>
            <a:r>
              <a:rPr lang="en-US" dirty="0" smtClean="0"/>
              <a:t>Many </a:t>
            </a:r>
            <a:r>
              <a:rPr lang="en-US" dirty="0"/>
              <a:t>of the churches’ internal struggles and our own individual struggles are mirrored by those around us. Let’s not pretend that we are doing better than we are.  </a:t>
            </a:r>
            <a:r>
              <a:rPr lang="en-US" dirty="0" smtClean="0"/>
              <a:t>We then connect.</a:t>
            </a:r>
            <a:endParaRPr lang="en-AU" dirty="0"/>
          </a:p>
          <a:p>
            <a:pPr marL="45720" indent="0">
              <a:buNone/>
            </a:pPr>
            <a:endParaRPr lang="en-AU" dirty="0"/>
          </a:p>
          <a:p>
            <a:r>
              <a:rPr lang="en-US" dirty="0" smtClean="0"/>
              <a:t>Ask </a:t>
            </a:r>
            <a:r>
              <a:rPr lang="en-US" dirty="0"/>
              <a:t>people: “how are you really?” They will be shocked that someone actually wants to know the answer to the question. Just asking is a gift.</a:t>
            </a:r>
            <a:endParaRPr lang="en-AU" dirty="0"/>
          </a:p>
          <a:p>
            <a:pPr marL="45720" indent="0">
              <a:buNone/>
            </a:pPr>
            <a:r>
              <a:rPr lang="en-US" dirty="0"/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387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528392" cy="115409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Cultural Impact 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1" t="21306" r="60577" b="30859"/>
          <a:stretch/>
        </p:blipFill>
        <p:spPr bwMode="auto">
          <a:xfrm>
            <a:off x="3419871" y="2132856"/>
            <a:ext cx="543474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204865"/>
            <a:ext cx="7618040" cy="4104496"/>
          </a:xfrm>
        </p:spPr>
        <p:txBody>
          <a:bodyPr/>
          <a:lstStyle/>
          <a:p>
            <a:r>
              <a:rPr lang="en-AU" dirty="0" smtClean="0"/>
              <a:t>WXED Law</a:t>
            </a:r>
          </a:p>
          <a:p>
            <a:r>
              <a:rPr lang="en-AU" dirty="0" smtClean="0"/>
              <a:t>WXED Arts</a:t>
            </a:r>
          </a:p>
          <a:p>
            <a:r>
              <a:rPr lang="en-AU" dirty="0" smtClean="0"/>
              <a:t>WXED Education</a:t>
            </a:r>
          </a:p>
          <a:p>
            <a:r>
              <a:rPr lang="en-AU" dirty="0" smtClean="0"/>
              <a:t>WXED Healthcare</a:t>
            </a:r>
          </a:p>
          <a:p>
            <a:r>
              <a:rPr lang="en-AU" dirty="0" smtClean="0"/>
              <a:t>WXED Science</a:t>
            </a:r>
          </a:p>
          <a:p>
            <a:endParaRPr lang="en-AU" dirty="0"/>
          </a:p>
          <a:p>
            <a:pPr marL="45720" indent="0">
              <a:buNone/>
            </a:pPr>
            <a:r>
              <a:rPr lang="en-AU" dirty="0" smtClean="0"/>
              <a:t>2015 series</a:t>
            </a:r>
          </a:p>
          <a:p>
            <a:r>
              <a:rPr lang="en-AU" dirty="0"/>
              <a:t> </a:t>
            </a:r>
            <a:r>
              <a:rPr lang="en-AU" dirty="0" smtClean="0"/>
              <a:t>Nedlands Uniting</a:t>
            </a:r>
          </a:p>
          <a:p>
            <a:r>
              <a:rPr lang="en-AU" dirty="0" smtClean="0"/>
              <a:t>Trinity @ Uni of WA</a:t>
            </a:r>
          </a:p>
          <a:p>
            <a:r>
              <a:rPr lang="en-AU" dirty="0" smtClean="0"/>
              <a:t>City Churches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276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1.bp.blogspot.com/-3rk8AYDX-eo/T14Wbf69HRI/AAAAAAAACUg/Z3fYLM_VAYQ/s1600/christ.money+changers+temple.el+grec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r="32573" b="9321"/>
          <a:stretch/>
        </p:blipFill>
        <p:spPr bwMode="auto">
          <a:xfrm>
            <a:off x="5436097" y="1151038"/>
            <a:ext cx="2926456" cy="4320480"/>
          </a:xfrm>
          <a:prstGeom prst="rect">
            <a:avLst/>
          </a:prstGeom>
          <a:ln w="190500" cap="sq" cmpd="sng" algn="ctr">
            <a:solidFill>
              <a:srgbClr val="C8C6B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8567"/>
            <a:ext cx="3873624" cy="1154097"/>
          </a:xfrm>
        </p:spPr>
        <p:txBody>
          <a:bodyPr/>
          <a:lstStyle/>
          <a:p>
            <a:r>
              <a:rPr lang="en-AU" dirty="0" smtClean="0"/>
              <a:t>Good and Angry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7"/>
            <a:ext cx="4896544" cy="453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DID JESUS CONFRONT AND WHY</a:t>
            </a:r>
            <a:r>
              <a:rPr lang="en-AU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" indent="0">
              <a:buNone/>
            </a:pPr>
            <a:r>
              <a:rPr lang="en-AU" b="1" dirty="0"/>
              <a:t>a vital small group study book</a:t>
            </a:r>
            <a:endParaRPr lang="en-AU" dirty="0"/>
          </a:p>
          <a:p>
            <a:pPr lvl="1"/>
            <a:r>
              <a:rPr lang="en-AU" sz="1600" dirty="0"/>
              <a:t>St Augustine:</a:t>
            </a:r>
            <a:r>
              <a:rPr lang="en-AU" sz="1600" b="1" dirty="0"/>
              <a:t/>
            </a:r>
            <a:br>
              <a:rPr lang="en-AU" sz="1600" b="1" dirty="0"/>
            </a:br>
            <a:r>
              <a:rPr lang="en-A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has two beautiful daughters; their names are Anger and Courage. Anger that things are the way they are. Courage to make them the way they ought to be</a:t>
            </a:r>
            <a:r>
              <a:rPr lang="en-AU" sz="1600" b="1" dirty="0"/>
              <a:t>.</a:t>
            </a:r>
            <a:endParaRPr lang="en-AU" sz="1600" dirty="0"/>
          </a:p>
          <a:p>
            <a:r>
              <a:rPr lang="en-AU" sz="1600" dirty="0" smtClean="0"/>
              <a:t>In </a:t>
            </a:r>
            <a:r>
              <a:rPr lang="en-AU" sz="1600" dirty="0"/>
              <a:t>challenging </a:t>
            </a:r>
            <a:r>
              <a:rPr lang="en-AU" sz="1600" dirty="0" smtClean="0"/>
              <a:t>times, churches </a:t>
            </a:r>
            <a:r>
              <a:rPr lang="en-AU" sz="1600" dirty="0"/>
              <a:t>are choosing different methods to recover their impact on the world. Some </a:t>
            </a:r>
            <a:r>
              <a:rPr lang="en-AU" sz="1600" dirty="0" smtClean="0"/>
              <a:t>repeat </a:t>
            </a:r>
            <a:r>
              <a:rPr lang="en-AU" sz="1600" dirty="0"/>
              <a:t>the </a:t>
            </a:r>
            <a:r>
              <a:rPr lang="en-AU" sz="1600" dirty="0" smtClean="0"/>
              <a:t>mistakes </a:t>
            </a:r>
            <a:r>
              <a:rPr lang="en-AU" sz="1600" dirty="0"/>
              <a:t>that </a:t>
            </a:r>
            <a:r>
              <a:rPr lang="en-AU" sz="1600" dirty="0" smtClean="0"/>
              <a:t>made Jesus angry. </a:t>
            </a:r>
            <a:r>
              <a:rPr lang="en-AU" sz="1600" dirty="0" smtClean="0"/>
              <a:t>Have </a:t>
            </a:r>
            <a:r>
              <a:rPr lang="en-AU" sz="1600" dirty="0"/>
              <a:t>I become a Pharisee? a Sadducee? Am I going along with the </a:t>
            </a:r>
            <a:r>
              <a:rPr lang="en-AU" sz="1600" dirty="0" err="1"/>
              <a:t>Herodians</a:t>
            </a:r>
            <a:r>
              <a:rPr lang="en-AU" sz="1600" dirty="0"/>
              <a:t>? Do I stand with today's Samaritans or not?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144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itebuilder.yola.com/restricted_view/site_design/8a4986c924920dc7012493c18b32460f/resources/ir%20fa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http://sitebuilder.yola.com/restricted_view/site_design/8a4986c924920dc7012493c18b32460f/resources/ir%20face.jpg?cacheStamp=143036570512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86" y="4414776"/>
            <a:ext cx="1527076" cy="197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8"/>
          <a:stretch/>
        </p:blipFill>
        <p:spPr>
          <a:xfrm>
            <a:off x="6539422" y="4396557"/>
            <a:ext cx="1961281" cy="197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1"/>
          <a:stretch/>
        </p:blipFill>
        <p:spPr>
          <a:xfrm>
            <a:off x="3203848" y="4437112"/>
            <a:ext cx="1803960" cy="1889312"/>
          </a:xfrm>
          <a:prstGeom prst="rect">
            <a:avLst/>
          </a:prstGeom>
        </p:spPr>
      </p:pic>
      <p:pic>
        <p:nvPicPr>
          <p:cNvPr id="9" name="Picture 2" descr="P:\staff\irobinson\Pictures\Camera Uploads\2014-03-19 18.17.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08"/>
          <a:stretch/>
        </p:blipFill>
        <p:spPr bwMode="auto">
          <a:xfrm>
            <a:off x="179511" y="249998"/>
            <a:ext cx="1612713" cy="61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544715"/>
            <a:ext cx="7769225" cy="115409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New Back </a:t>
            </a:r>
            <a:r>
              <a:rPr lang="en-AU" dirty="0" smtClean="0"/>
              <a:t>Room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7300" dirty="0" smtClean="0"/>
              <a:t>Tall </a:t>
            </a:r>
            <a:r>
              <a:rPr lang="en-AU" sz="7300" dirty="0" smtClean="0"/>
              <a:t>Trees </a:t>
            </a:r>
            <a:r>
              <a:rPr lang="en-AU" sz="7300" dirty="0" smtClean="0"/>
              <a:t>ReSource</a:t>
            </a: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224" y="2769833"/>
            <a:ext cx="6437376" cy="3539527"/>
          </a:xfrm>
        </p:spPr>
        <p:txBody>
          <a:bodyPr/>
          <a:lstStyle/>
          <a:p>
            <a:r>
              <a:rPr lang="en-AU" dirty="0" smtClean="0"/>
              <a:t>Online Donation and Pay facility via Pay Pal</a:t>
            </a:r>
            <a:endParaRPr lang="en-AU" dirty="0" smtClean="0"/>
          </a:p>
          <a:p>
            <a:r>
              <a:rPr lang="en-AU" dirty="0" smtClean="0"/>
              <a:t>Profile </a:t>
            </a:r>
            <a:r>
              <a:rPr lang="en-AU" dirty="0" smtClean="0"/>
              <a:t>of Ian Robinson</a:t>
            </a:r>
          </a:p>
          <a:p>
            <a:r>
              <a:rPr lang="en-AU" dirty="0" smtClean="0"/>
              <a:t>Profile of Tall Trees </a:t>
            </a:r>
            <a:r>
              <a:rPr lang="en-AU" dirty="0" smtClean="0"/>
              <a:t>Board members</a:t>
            </a:r>
            <a:endParaRPr lang="en-AU" dirty="0"/>
          </a:p>
          <a:p>
            <a:r>
              <a:rPr lang="en-AU" dirty="0" smtClean="0"/>
              <a:t>W</a:t>
            </a:r>
            <a:r>
              <a:rPr lang="en-AU" dirty="0" smtClean="0"/>
              <a:t>alking </a:t>
            </a:r>
            <a:r>
              <a:rPr lang="en-AU" dirty="0" smtClean="0"/>
              <a:t>Reconciliation Road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66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733800" cy="249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Walking…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5385792" cy="3539527"/>
          </a:xfrm>
        </p:spPr>
        <p:txBody>
          <a:bodyPr>
            <a:normAutofit/>
          </a:bodyPr>
          <a:lstStyle/>
          <a:p>
            <a:r>
              <a:rPr lang="en-A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Road </a:t>
            </a:r>
          </a:p>
          <a:p>
            <a:pPr lvl="1"/>
            <a:r>
              <a:rPr lang="en-A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heal Australia’s ‘original sin</a:t>
            </a:r>
            <a:r>
              <a:rPr lang="en-A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  <a:p>
            <a:pPr lvl="1"/>
            <a:r>
              <a:rPr lang="en-A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Them Home WA</a:t>
            </a:r>
          </a:p>
          <a:p>
            <a:pPr lvl="1"/>
            <a:r>
              <a:rPr lang="en-A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Healing, Truth and Justice for stolen generations</a:t>
            </a:r>
            <a:endParaRPr lang="en-A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24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staff\irobinson\Pictures\Camera Uploads\2014-03-19 18.17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999"/>
            <a:ext cx="3600401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28" y="2717228"/>
            <a:ext cx="7315200" cy="2595025"/>
          </a:xfrm>
        </p:spPr>
        <p:txBody>
          <a:bodyPr/>
          <a:lstStyle/>
          <a:p>
            <a:pPr algn="r"/>
            <a:r>
              <a:rPr lang="en-AU" dirty="0" smtClean="0"/>
              <a:t>Tall Trees ReSource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52" y="5338541"/>
            <a:ext cx="7315200" cy="1144632"/>
          </a:xfrm>
        </p:spPr>
        <p:txBody>
          <a:bodyPr/>
          <a:lstStyle/>
          <a:p>
            <a:pPr algn="ctr"/>
            <a:r>
              <a:rPr lang="en-AU" dirty="0" smtClean="0"/>
              <a:t>Goal: Authentic Christian Engagement </a:t>
            </a:r>
          </a:p>
          <a:p>
            <a:pPr algn="ctr"/>
            <a:r>
              <a:rPr lang="en-AU" dirty="0" smtClean="0"/>
              <a:t>at the heart of community life.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95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4593704" cy="1358044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Progress in Expanding Influence?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9"/>
            <a:ext cx="7315200" cy="2952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2014-15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CORE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</a:p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rebrand, simplify and improve online systems – </a:t>
            </a:r>
          </a:p>
          <a:p>
            <a:pPr lvl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a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backroom with one business model</a:t>
            </a: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overall name – Australian Spirit Journeys </a:t>
            </a:r>
          </a:p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Generational change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trainees and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mentees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may become advocates or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associates</a:t>
            </a:r>
          </a:p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Legacy publications – get them out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6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staff\irobinson\Pictures\Centre Edge Selection\Centre Edge Selection\10 C004582-R1-13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99" b="28238"/>
          <a:stretch/>
        </p:blipFill>
        <p:spPr bwMode="auto">
          <a:xfrm>
            <a:off x="160731" y="164592"/>
            <a:ext cx="8825651" cy="2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 Spirit Journeys</a:t>
            </a:r>
            <a:endParaRPr lang="en-A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84984"/>
            <a:ext cx="7315200" cy="3024376"/>
          </a:xfrm>
        </p:spPr>
        <p:txBody>
          <a:bodyPr/>
          <a:lstStyle/>
          <a:p>
            <a:r>
              <a:rPr lang="en-AU" dirty="0" smtClean="0"/>
              <a:t>To find depth for the journey </a:t>
            </a:r>
          </a:p>
          <a:p>
            <a:r>
              <a:rPr lang="en-AU" dirty="0" smtClean="0"/>
              <a:t>We </a:t>
            </a:r>
            <a:r>
              <a:rPr lang="en-AU" dirty="0" smtClean="0"/>
              <a:t>lead Spirit Journeys into the Australian wilderness</a:t>
            </a:r>
          </a:p>
          <a:p>
            <a:r>
              <a:rPr lang="en-AU" dirty="0" smtClean="0"/>
              <a:t>We lead Pilgrimage to the Holy Lands</a:t>
            </a:r>
          </a:p>
          <a:p>
            <a:r>
              <a:rPr lang="en-AU" dirty="0" smtClean="0"/>
              <a:t>We publish Resources</a:t>
            </a:r>
            <a:endParaRPr lang="en-A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168352" cy="21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6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uniwa.uwa.edu.au\userhome\Staff4\00068134\My Pictures\thirsty_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3358335" cy="25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92080" y="2996952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58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uniwa.uwa.edu.au\userhome\Staff4\00068134\My Pictures\thirsty_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79"/>
            <a:ext cx="4344743" cy="33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08384">
            <a:off x="160608" y="1835151"/>
            <a:ext cx="7964114" cy="1154097"/>
          </a:xfrm>
        </p:spPr>
        <p:txBody>
          <a:bodyPr>
            <a:normAutofit/>
          </a:bodyPr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 from This Thirsty Heart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2773642"/>
            <a:ext cx="5226968" cy="38884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civilisation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</a:t>
            </a:r>
            <a:r>
              <a:rPr lang="en-AU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 of waste in land and sea and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sky.  How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live better with less?</a:t>
            </a:r>
          </a:p>
          <a:p>
            <a:pPr marL="45720" indent="0">
              <a:buNone/>
            </a:pP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religions speak of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inward beauty from a fierce landscape. Australia’s desert is a resource for a needy world.  </a:t>
            </a:r>
          </a:p>
          <a:p>
            <a:pPr marL="45720" indent="0">
              <a:buNone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of us, our journey through life crosses many ‘deserts’, the harsh terrain of the soul. I have good news for you. </a:t>
            </a:r>
          </a:p>
        </p:txBody>
      </p:sp>
    </p:spTree>
    <p:extLst>
      <p:ext uri="{BB962C8B-B14F-4D97-AF65-F5344CB8AC3E}">
        <p14:creationId xmlns:p14="http://schemas.microsoft.com/office/powerpoint/2010/main" val="7207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492896"/>
            <a:ext cx="4953744" cy="3539527"/>
          </a:xfrm>
        </p:spPr>
        <p:txBody>
          <a:bodyPr/>
          <a:lstStyle/>
          <a:p>
            <a:pPr marL="45720" indent="0">
              <a:buNone/>
            </a:pPr>
            <a:r>
              <a:rPr lang="en-US" i="1" dirty="0"/>
              <a:t>If Anyone Thirsts</a:t>
            </a:r>
            <a:r>
              <a:rPr lang="en-US" dirty="0"/>
              <a:t> are the words of Jesus, shouted out across a crowd of pilgrims at the most inappropriate moment</a:t>
            </a:r>
            <a:r>
              <a:rPr lang="en-US" dirty="0" smtClean="0"/>
              <a:t>.  It </a:t>
            </a:r>
            <a:r>
              <a:rPr lang="en-US" dirty="0"/>
              <a:t>will lead you down the lost seam of gold that is desert spirituality in the </a:t>
            </a:r>
            <a:r>
              <a:rPr lang="en-US" dirty="0" smtClean="0"/>
              <a:t>bible</a:t>
            </a:r>
            <a:r>
              <a:rPr lang="en-US" dirty="0"/>
              <a:t>. Our exploration will show that a physical connection with the desert has been </a:t>
            </a:r>
            <a:r>
              <a:rPr lang="en-US" dirty="0" smtClean="0"/>
              <a:t>both definitive and necessary </a:t>
            </a:r>
            <a:r>
              <a:rPr lang="en-US" dirty="0"/>
              <a:t>for the faith of the </a:t>
            </a:r>
            <a:r>
              <a:rPr lang="en-US" dirty="0" smtClean="0"/>
              <a:t>bible.</a:t>
            </a:r>
          </a:p>
          <a:p>
            <a:r>
              <a:rPr lang="en-US" i="1" dirty="0" smtClean="0"/>
              <a:t>Foreword by Prof David </a:t>
            </a:r>
            <a:r>
              <a:rPr lang="en-US" i="1" dirty="0" err="1" smtClean="0"/>
              <a:t>Tacey</a:t>
            </a:r>
            <a:endParaRPr lang="en-AU" i="1" dirty="0"/>
          </a:p>
        </p:txBody>
      </p:sp>
      <p:pic>
        <p:nvPicPr>
          <p:cNvPr id="4" name="Content Placeholder 6"/>
          <p:cNvPicPr>
            <a:picLocks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67544" y="1340768"/>
            <a:ext cx="3024336" cy="43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7904" y="1340768"/>
            <a:ext cx="4305672" cy="1154097"/>
          </a:xfrm>
        </p:spPr>
        <p:txBody>
          <a:bodyPr/>
          <a:lstStyle/>
          <a:p>
            <a:r>
              <a:rPr lang="en-AU" dirty="0" smtClean="0"/>
              <a:t>Latest publication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595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03" y="4293096"/>
            <a:ext cx="2408981" cy="1806736"/>
          </a:xfrm>
        </p:spPr>
      </p:pic>
      <p:sp>
        <p:nvSpPr>
          <p:cNvPr id="5" name="TextBox 4"/>
          <p:cNvSpPr txBox="1"/>
          <p:nvPr/>
        </p:nvSpPr>
        <p:spPr>
          <a:xfrm>
            <a:off x="3131840" y="692696"/>
            <a:ext cx="93610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Audio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339027"/>
            <a:ext cx="72008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rticle</a:t>
            </a:r>
            <a:endParaRPr lang="en-AU" dirty="0"/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2339752" y="87736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1196752"/>
            <a:ext cx="720080" cy="326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7744" y="1360222"/>
            <a:ext cx="792088" cy="916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79912" y="1818547"/>
            <a:ext cx="0" cy="386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0"/>
          </p:cNvCxnSpPr>
          <p:nvPr/>
        </p:nvCxnSpPr>
        <p:spPr>
          <a:xfrm flipH="1">
            <a:off x="3491880" y="1062028"/>
            <a:ext cx="288032" cy="276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99992" y="2202367"/>
            <a:ext cx="43924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DEVELOPMENT: </a:t>
            </a:r>
          </a:p>
          <a:p>
            <a:r>
              <a:rPr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A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Day Virtual Desert Journey</a:t>
            </a:r>
          </a:p>
          <a:p>
            <a:endParaRPr lang="en-A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smartphone and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connections daily – morn noon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min/5 min/15 minute levels of audio and visual and meditation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‘Learning for change’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Weekly review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466990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pic>
        <p:nvPicPr>
          <p:cNvPr id="22" name="Picture 2" descr="Inline image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9" y="188640"/>
            <a:ext cx="4005085" cy="3513597"/>
          </a:xfrm>
          <a:prstGeom prst="rect">
            <a:avLst/>
          </a:prstGeom>
          <a:noFill/>
          <a:ln w="57150">
            <a:solidFill>
              <a:srgbClr val="BD03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5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96" y="548680"/>
            <a:ext cx="3834425" cy="5112568"/>
          </a:xfrm>
        </p:spPr>
      </p:pic>
      <p:sp>
        <p:nvSpPr>
          <p:cNvPr id="5" name="5-Point Star 4"/>
          <p:cNvSpPr/>
          <p:nvPr/>
        </p:nvSpPr>
        <p:spPr>
          <a:xfrm rot="20145399">
            <a:off x="3383453" y="527742"/>
            <a:ext cx="1763186" cy="1903102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251519" y="404664"/>
            <a:ext cx="2818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C000"/>
                </a:solidFill>
              </a:rPr>
              <a:t>Young Adult Pilgrimage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89240"/>
            <a:ext cx="1583668" cy="1055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06" y="2852936"/>
            <a:ext cx="4843458" cy="2664296"/>
          </a:xfrm>
        </p:spPr>
        <p:txBody>
          <a:bodyPr>
            <a:noAutofit/>
          </a:bodyPr>
          <a:lstStyle/>
          <a:p>
            <a:r>
              <a:rPr lang="en-AU" sz="2000" dirty="0"/>
              <a:t>&gt;</a:t>
            </a:r>
            <a:r>
              <a:rPr lang="en-AU" sz="2000" dirty="0" smtClean="0"/>
              <a:t>Twenty YA </a:t>
            </a:r>
            <a:br>
              <a:rPr lang="en-AU" sz="2000" dirty="0" smtClean="0"/>
            </a:br>
            <a:r>
              <a:rPr lang="en-AU" sz="2000" dirty="0" smtClean="0"/>
              <a:t>&gt;To Israel Palestine and Jordan </a:t>
            </a:r>
            <a:br>
              <a:rPr lang="en-AU" sz="2000" dirty="0" smtClean="0"/>
            </a:br>
            <a:r>
              <a:rPr lang="en-AU" sz="2000" dirty="0" smtClean="0"/>
              <a:t>&gt;Nov 28-Dec 14 2015     $6500</a:t>
            </a:r>
            <a:br>
              <a:rPr lang="en-AU" sz="2000" dirty="0" smtClean="0"/>
            </a:br>
            <a:r>
              <a:rPr lang="en-AU" sz="2000" dirty="0" smtClean="0"/>
              <a:t>&gt;Ten older mentors 12/12</a:t>
            </a:r>
            <a:br>
              <a:rPr lang="en-AU" sz="2000" dirty="0" smtClean="0"/>
            </a:br>
            <a:r>
              <a:rPr lang="en-AU" sz="2000" dirty="0" smtClean="0"/>
              <a:t>&gt;Preceded by 6 bible webinars</a:t>
            </a: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>&gt; </a:t>
            </a:r>
            <a:r>
              <a:rPr lang="en-AU" sz="2000" dirty="0" smtClean="0"/>
              <a:t>Leader: Ian Robinson</a:t>
            </a:r>
            <a:br>
              <a:rPr lang="en-AU" sz="2000" dirty="0" smtClean="0"/>
            </a:br>
            <a:r>
              <a:rPr lang="en-AU" sz="2000" dirty="0" smtClean="0"/>
              <a:t>&gt;Partnered with UC First Third, UC Multicultural and Palestinian church including Christian Pilgrimage Inc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8602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29567"/>
            <a:ext cx="4395996" cy="2018193"/>
          </a:xfrm>
        </p:spPr>
        <p:txBody>
          <a:bodyPr>
            <a:noAutofit/>
          </a:bodyPr>
          <a:lstStyle/>
          <a:p>
            <a:pPr algn="ctr"/>
            <a:r>
              <a:rPr lang="en-A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You Wonder</a:t>
            </a:r>
            <a:endParaRPr lang="en-A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7068" y="2348880"/>
            <a:ext cx="443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FFC000"/>
                </a:solidFill>
              </a:rPr>
              <a:t>To sustain biblical gospel outreach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help </a:t>
            </a:r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to find their own voice with their own faith in their own world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resource an increase in capacity</a:t>
            </a:r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culture and confidence</a:t>
            </a:r>
          </a:p>
          <a:p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221088"/>
            <a:ext cx="3230374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C000"/>
                </a:solidFill>
              </a:rPr>
              <a:t>MYW </a:t>
            </a:r>
            <a:r>
              <a:rPr lang="en-AU" dirty="0" smtClean="0">
                <a:solidFill>
                  <a:srgbClr val="FFC000"/>
                </a:solidFill>
              </a:rPr>
              <a:t>Leaders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C000"/>
                </a:solidFill>
              </a:rPr>
              <a:t>Small Group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C000"/>
                </a:solidFill>
              </a:rPr>
              <a:t>WXED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C000"/>
                </a:solidFill>
              </a:rPr>
              <a:t>Publications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3" name="AutoShape 2" descr="http://sitebuilder.yola.com/restricted_view/site_design/8a4986ca2e9c772c012eaea369452f9f/resources/compass-man--blue.jpg?cacheStamp=14303721396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http://sitebuilder.yola.com/restricted_view/site_design/8a4986ca2e9c772c012eaea369452f9f/resources/compass-man--blue.jpg?cacheStamp=143037213966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http://sitebuilder.yola.com/restricted_view/site_design/8a4986ca2e9c772c012eaea369452f9f/resources/compass-man--blue.jpg?cacheStamp=143037213966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9" descr="compass-man--blue.jpg (1317×1416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AutoShape 11" descr="http://sitebuilder.yola.com/restricted_view/site_design/8a4986ca2e9c772c012eaea369452f9f/resources/compass-man--blue.jpg?cacheStamp=143037213966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" y="478866"/>
            <a:ext cx="252182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6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irobinson\Local Settings\Temporary Internet Files\Content.IE5\XTVNP15O\MC900280296[1].wmf"/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305419"/>
            <a:ext cx="1908399" cy="11140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8" descr="C:\Documents and Settings\irobinson\Local Settings\Temporary Internet Files\Content.IE5\YXMTN9HW\MP900446605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86" y="3873546"/>
            <a:ext cx="1908400" cy="127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49" y="116632"/>
            <a:ext cx="6612079" cy="1152128"/>
          </a:xfrm>
          <a:solidFill>
            <a:schemeClr val="bg2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You Wonder </a:t>
            </a:r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029" y="4059732"/>
            <a:ext cx="125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 Workshops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5" y="5720996"/>
            <a:ext cx="140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 Cow Workshops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605678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Story</a:t>
            </a:r>
          </a:p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Story</a:t>
            </a:r>
          </a:p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Story</a:t>
            </a:r>
          </a:p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</a:t>
            </a:r>
          </a:p>
          <a:p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53" y="3873546"/>
            <a:ext cx="1908399" cy="122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580516" y="4775893"/>
            <a:ext cx="170741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Burning Hope</a:t>
            </a:r>
            <a:endParaRPr lang="en-AU" dirty="0"/>
          </a:p>
        </p:txBody>
      </p:sp>
      <p:pic>
        <p:nvPicPr>
          <p:cNvPr id="1026" name="Picture 2" descr="\\uniwa.uwa.edu.au\userhome\staff4\00068134\Desktop\2014-03-25 16.28.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35572" r="12281" b="4508"/>
          <a:stretch/>
        </p:blipFill>
        <p:spPr bwMode="auto">
          <a:xfrm>
            <a:off x="445949" y="1316736"/>
            <a:ext cx="1008112" cy="10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niwa.uwa.edu.au\userhome\staff4\00068134\Desktop\2014-03-25 16.28.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6" t="23505" r="12770" b="37686"/>
          <a:stretch/>
        </p:blipFill>
        <p:spPr bwMode="auto">
          <a:xfrm>
            <a:off x="1495457" y="1316735"/>
            <a:ext cx="1021466" cy="7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niwa.uwa.edu.au\userhome\staff4\00068134\Desktop\2014-03-25 16.29.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20487" r="12785" b="46848"/>
          <a:stretch/>
        </p:blipFill>
        <p:spPr bwMode="auto">
          <a:xfrm>
            <a:off x="426956" y="2420888"/>
            <a:ext cx="1046098" cy="6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uniwa.uwa.edu.au\userhome\staff4\00068134\Desktop\2014-03-25 16.29.0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39931" r="15618" b="8093"/>
          <a:stretch/>
        </p:blipFill>
        <p:spPr bwMode="auto">
          <a:xfrm>
            <a:off x="1504688" y="2102104"/>
            <a:ext cx="1012235" cy="10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uniwa.uwa.edu.au\userhome\staff4\00068134\Desktop\2014-03-25 16.38.17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2" t="36143" r="12427" b="7479"/>
          <a:stretch/>
        </p:blipFill>
        <p:spPr bwMode="auto">
          <a:xfrm>
            <a:off x="484725" y="3083006"/>
            <a:ext cx="1019963" cy="9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1" t="26736" r="60577" b="30859"/>
          <a:stretch/>
        </p:blipFill>
        <p:spPr bwMode="auto">
          <a:xfrm>
            <a:off x="4499992" y="5305418"/>
            <a:ext cx="1868460" cy="111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9632" y="3227215"/>
            <a:ext cx="16778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MYW Leaders Training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477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391</TotalTime>
  <Words>515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Perspective</vt:lpstr>
      <vt:lpstr>Spirit Journeys Australia </vt:lpstr>
      <vt:lpstr>Desert Spirit Journeys</vt:lpstr>
      <vt:lpstr>Publications</vt:lpstr>
      <vt:lpstr>QUOTES from This Thirsty Heart</vt:lpstr>
      <vt:lpstr>Latest publication</vt:lpstr>
      <vt:lpstr>PowerPoint Presentation</vt:lpstr>
      <vt:lpstr>&gt;Twenty YA  &gt;To Israel Palestine and Jordan  &gt;Nov 28-Dec 14 2015     $6500 &gt;Ten older mentors 12/12 &gt;Preceded by 6 bible webinars &gt; Leader: Ian Robinson &gt;Partnered with UC First Third, UC Multicultural and Palestinian church including Christian Pilgrimage Inc</vt:lpstr>
      <vt:lpstr>Makes You Wonder</vt:lpstr>
      <vt:lpstr>Makes You Wonder Resources</vt:lpstr>
      <vt:lpstr>New Book Burning Hope</vt:lpstr>
      <vt:lpstr>QUOTES from Burning Hope</vt:lpstr>
      <vt:lpstr>Cultural Impact </vt:lpstr>
      <vt:lpstr>Good and Angry</vt:lpstr>
      <vt:lpstr>The New Back Room  Tall Trees ReSource</vt:lpstr>
      <vt:lpstr>Walking…</vt:lpstr>
      <vt:lpstr>Tall Trees ReSource</vt:lpstr>
      <vt:lpstr>What Progress in Expanding Influence?</vt:lpstr>
    </vt:vector>
  </TitlesOfParts>
  <Company>The University of Western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Robinson</dc:creator>
  <cp:lastModifiedBy>Ian Robinson</cp:lastModifiedBy>
  <cp:revision>60</cp:revision>
  <cp:lastPrinted>2014-11-17T07:42:02Z</cp:lastPrinted>
  <dcterms:created xsi:type="dcterms:W3CDTF">2014-10-14T08:08:46Z</dcterms:created>
  <dcterms:modified xsi:type="dcterms:W3CDTF">2015-04-30T05:51:31Z</dcterms:modified>
</cp:coreProperties>
</file>